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4" r:id="rId5"/>
    <p:sldId id="296" r:id="rId6"/>
    <p:sldId id="258" r:id="rId7"/>
    <p:sldId id="314" r:id="rId8"/>
    <p:sldId id="259" r:id="rId9"/>
    <p:sldId id="260" r:id="rId10"/>
    <p:sldId id="297" r:id="rId11"/>
    <p:sldId id="263" r:id="rId12"/>
    <p:sldId id="264" r:id="rId13"/>
    <p:sldId id="317" r:id="rId14"/>
    <p:sldId id="320" r:id="rId15"/>
    <p:sldId id="265" r:id="rId16"/>
    <p:sldId id="266" r:id="rId17"/>
    <p:sldId id="267" r:id="rId18"/>
    <p:sldId id="268" r:id="rId19"/>
    <p:sldId id="318" r:id="rId20"/>
    <p:sldId id="298" r:id="rId21"/>
    <p:sldId id="269" r:id="rId22"/>
    <p:sldId id="270" r:id="rId23"/>
    <p:sldId id="271" r:id="rId24"/>
    <p:sldId id="272" r:id="rId25"/>
    <p:sldId id="299" r:id="rId26"/>
    <p:sldId id="273" r:id="rId27"/>
    <p:sldId id="300" r:id="rId28"/>
    <p:sldId id="274" r:id="rId29"/>
    <p:sldId id="275" r:id="rId30"/>
    <p:sldId id="301" r:id="rId31"/>
    <p:sldId id="276" r:id="rId32"/>
    <p:sldId id="302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93" r:id="rId46"/>
    <p:sldId id="303" r:id="rId47"/>
    <p:sldId id="319" r:id="rId48"/>
    <p:sldId id="312" r:id="rId49"/>
    <p:sldId id="315" r:id="rId50"/>
    <p:sldId id="310" r:id="rId51"/>
    <p:sldId id="313" r:id="rId52"/>
    <p:sldId id="289" r:id="rId53"/>
    <p:sldId id="304" r:id="rId54"/>
    <p:sldId id="290" r:id="rId55"/>
    <p:sldId id="311" r:id="rId56"/>
    <p:sldId id="295" r:id="rId57"/>
    <p:sldId id="305" r:id="rId58"/>
    <p:sldId id="291" r:id="rId59"/>
    <p:sldId id="307" r:id="rId60"/>
    <p:sldId id="306" r:id="rId61"/>
    <p:sldId id="292" r:id="rId62"/>
    <p:sldId id="308" r:id="rId63"/>
    <p:sldId id="309" r:id="rId6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27.07.2021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27.07.2021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27.07.2021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27.07.2021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27.07.2021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27.07.2021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27.07.2021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27.07.2021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27.07.2021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27.07.2021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27.07.2021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27.07.2021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1" y="382553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/>
              <a:t>Перечисления в публичном </a:t>
            </a:r>
            <a:r>
              <a:rPr lang="en-US" sz="8000" dirty="0"/>
              <a:t>API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07324" y="5619404"/>
            <a:ext cx="1119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Лучше на таких слайдах вместо простого заголовка вставлять содержание (как делал докладчик по кассандре), </a:t>
            </a:r>
          </a:p>
          <a:p>
            <a:r>
              <a:rPr lang="ru-RU" dirty="0"/>
              <a:t>на котором все кроме текущей темы будет </a:t>
            </a:r>
            <a:r>
              <a:rPr lang="ru-RU" dirty="0" err="1"/>
              <a:t>заблюрено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JPoint</a:t>
            </a:r>
            <a:r>
              <a:rPr lang="en-US" dirty="0"/>
              <a:t> 2021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000"/>
            <a:ext cx="7751199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22" y="1883367"/>
            <a:ext cx="3614003" cy="4202603"/>
          </a:xfrm>
          <a:prstGeom prst="rect">
            <a:avLst/>
          </a:prstGeom>
        </p:spPr>
      </p:pic>
      <p:pic>
        <p:nvPicPr>
          <p:cNvPr id="1026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025" y="4440488"/>
            <a:ext cx="2579774" cy="17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978" y="3531866"/>
            <a:ext cx="11353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Было бы круто найти </a:t>
            </a:r>
            <a:r>
              <a:rPr lang="ru-RU" sz="4800" dirty="0" err="1"/>
              <a:t>Джошуа</a:t>
            </a:r>
            <a:r>
              <a:rPr lang="ru-RU" sz="4800" dirty="0"/>
              <a:t> Блоха в таких же позах, либо подменить Дрейка на Блоха с помощью </a:t>
            </a:r>
            <a:r>
              <a:rPr lang="en-US" sz="4800" dirty="0" err="1"/>
              <a:t>FaceApp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Отдача перечислений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http-</a:t>
            </a:r>
            <a:r>
              <a:rPr lang="ru-RU" dirty="0"/>
              <a:t>код</a:t>
            </a:r>
          </a:p>
          <a:p>
            <a:pPr lvl="1"/>
            <a:r>
              <a:rPr lang="en-US" dirty="0"/>
              <a:t>mime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ReCaptcha</a:t>
            </a:r>
            <a:r>
              <a:rPr lang="en-US" dirty="0"/>
              <a:t> API</a:t>
            </a:r>
            <a:endParaRPr lang="ru-RU" dirty="0"/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656" y="1342147"/>
            <a:ext cx="5949686" cy="515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42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ReCaptcha</a:t>
            </a:r>
            <a:r>
              <a:rPr lang="en-US" dirty="0"/>
              <a:t> API</a:t>
            </a:r>
            <a:r>
              <a:rPr lang="ru-RU" dirty="0"/>
              <a:t>. Коды ошибок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554" y="1335431"/>
            <a:ext cx="11408891" cy="515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84" y="810062"/>
            <a:ext cx="8683845" cy="52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</a:t>
            </a:r>
            <a:r>
              <a:rPr lang="ru-RU" dirty="0" err="1"/>
              <a:t>незадокументированного</a:t>
            </a:r>
            <a:r>
              <a:rPr lang="ru-RU" dirty="0"/>
              <a:t> значения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47" y="1825625"/>
            <a:ext cx="9239500" cy="4518882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3565501">
            <a:off x="2454442" y="4812602"/>
            <a:ext cx="1267326" cy="1171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</a:t>
            </a:r>
            <a:r>
              <a:rPr lang="en-US" dirty="0"/>
              <a:t>UNEXPECTED </a:t>
            </a:r>
            <a:r>
              <a:rPr lang="ru-RU" dirty="0"/>
              <a:t>значения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2141"/>
            <a:ext cx="9838072" cy="51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Представление себя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38" b="14870"/>
          <a:stretch/>
        </p:blipFill>
        <p:spPr>
          <a:xfrm>
            <a:off x="8715100" y="1690687"/>
            <a:ext cx="2528154" cy="444739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1" t="35383" r="24533" b="28602"/>
          <a:stretch/>
        </p:blipFill>
        <p:spPr>
          <a:xfrm>
            <a:off x="4297680" y="2585259"/>
            <a:ext cx="3865419" cy="200336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3" y="2133874"/>
            <a:ext cx="3438109" cy="356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/>
              <a:t>Перечисления в публичном </a:t>
            </a:r>
            <a:r>
              <a:rPr lang="en-US" sz="8000" dirty="0"/>
              <a:t>API.</a:t>
            </a:r>
            <a:br>
              <a:rPr lang="en-US" sz="8000" dirty="0"/>
            </a:br>
            <a:r>
              <a:rPr lang="en-US" sz="8000" dirty="0"/>
              <a:t>JSON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3961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Jackson</a:t>
            </a:r>
            <a:endParaRPr lang="ru-RU" dirty="0"/>
          </a:p>
          <a:p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JsonValue</a:t>
            </a:r>
            <a:r>
              <a:rPr lang="en-US" dirty="0"/>
              <a:t> </a:t>
            </a:r>
            <a:r>
              <a:rPr lang="en-US" dirty="0" err="1"/>
              <a:t>JsonCreator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3" y="2736869"/>
            <a:ext cx="10914454" cy="155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OpenAPI</a:t>
            </a:r>
            <a:r>
              <a:rPr lang="en-US" dirty="0"/>
              <a:t> </a:t>
            </a:r>
            <a:r>
              <a:rPr lang="ru-RU" dirty="0"/>
              <a:t>и библиотека </a:t>
            </a:r>
            <a:r>
              <a:rPr lang="en-US" dirty="0" err="1"/>
              <a:t>springdoc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690688"/>
            <a:ext cx="5800725" cy="1847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71" y="1558131"/>
            <a:ext cx="2933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ваш </a:t>
            </a:r>
            <a:r>
              <a:rPr lang="en-US" dirty="0"/>
              <a:t>JSON </a:t>
            </a:r>
            <a:r>
              <a:rPr lang="ru-RU" dirty="0"/>
              <a:t>на меня орет?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Yandex</a:t>
            </a:r>
            <a:r>
              <a:rPr lang="en-US" dirty="0"/>
              <a:t> API: https://yandex.ru/dev/market/partner/doc/dg/reference/get-campaigns.html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8029"/>
            <a:ext cx="9098436" cy="52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489"/>
            <a:ext cx="3926305" cy="46290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09" y="2859505"/>
            <a:ext cx="7085174" cy="220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/>
              <a:t>Перечисления в </a:t>
            </a:r>
            <a:r>
              <a:rPr lang="en-US" sz="8000" dirty="0"/>
              <a:t>API.</a:t>
            </a:r>
            <a:br>
              <a:rPr lang="en-US" sz="8000" dirty="0"/>
            </a:br>
            <a:r>
              <a:rPr lang="en-US" sz="8000" dirty="0" err="1"/>
              <a:t>Protobuf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9806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Протобаф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3146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/>
              <a:t>Перечисления в БД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8002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Перечисления в БД. </a:t>
            </a:r>
            <a:r>
              <a:rPr lang="en-US" dirty="0"/>
              <a:t>JPA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76" y="1514225"/>
            <a:ext cx="6313387" cy="2480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8378" y="5438274"/>
            <a:ext cx="316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 </a:t>
            </a:r>
            <a:r>
              <a:rPr lang="en-US" sz="2400" dirty="0" err="1"/>
              <a:t>JpaConverter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Перечисления в БД. </a:t>
            </a:r>
            <a:r>
              <a:rPr lang="ru-RU" dirty="0" err="1"/>
              <a:t>Перфоманс</a:t>
            </a:r>
            <a:r>
              <a:rPr lang="ru-RU" dirty="0"/>
              <a:t> в СУБД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3801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</a:t>
            </a:r>
            <a:r>
              <a:rPr lang="en-US" dirty="0" err="1"/>
              <a:t>Enums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723207" y="6051665"/>
            <a:ext cx="829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Было бы круто сделать счетчик слайдов в виде полоски прохождения юнит-тестов</a:t>
            </a:r>
          </a:p>
        </p:txBody>
      </p:sp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/>
              <a:t>Разделение слоев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6684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Разделение слоев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Картинка с диаграммой состояния конечного автомата для паттерна Сага</a:t>
            </a:r>
          </a:p>
        </p:txBody>
      </p: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/>
              <a:t>Получение перечисления по значению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8768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 названию</a:t>
            </a:r>
          </a:p>
          <a:p>
            <a:pPr lvl="1"/>
            <a:r>
              <a:rPr lang="ru-RU" dirty="0"/>
              <a:t>Не нужно расширяться</a:t>
            </a:r>
          </a:p>
          <a:p>
            <a:pPr lvl="1"/>
            <a:r>
              <a:rPr lang="ru-RU" dirty="0"/>
              <a:t>Нужно расширяться</a:t>
            </a:r>
          </a:p>
          <a:p>
            <a:r>
              <a:rPr lang="ru-RU" dirty="0"/>
              <a:t>По параметру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Сделать </a:t>
            </a:r>
            <a:r>
              <a:rPr lang="ru-RU" dirty="0" err="1"/>
              <a:t>перебивочку</a:t>
            </a:r>
            <a:r>
              <a:rPr lang="ru-RU" dirty="0"/>
              <a:t>: какую задачу решаем</a:t>
            </a:r>
          </a:p>
        </p:txBody>
      </p:sp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названию без расширения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0650"/>
            <a:ext cx="10397786" cy="17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названию с расширением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156032" cy="369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Commons </a:t>
            </a:r>
            <a:r>
              <a:rPr lang="ru-RU" dirty="0"/>
              <a:t>и </a:t>
            </a:r>
            <a:r>
              <a:rPr lang="en-US" dirty="0"/>
              <a:t>Guava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031" y="1837363"/>
            <a:ext cx="8597064" cy="23560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31" y="4626599"/>
            <a:ext cx="8693177" cy="195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/>
              <a:t>Apache Commons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792" y="1392607"/>
            <a:ext cx="11255893" cy="36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/>
              <a:t>Guava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771" y="2149643"/>
            <a:ext cx="10902146" cy="385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 err="1"/>
              <a:t>valueOf</a:t>
            </a:r>
            <a:r>
              <a:rPr lang="en-US" dirty="0"/>
              <a:t>(Class, name)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1298"/>
            <a:ext cx="7471611" cy="52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https://www.pearsonhighered.com/assets/bigcovers/0/1/3/4/013468599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606570"/>
            <a:ext cx="4310607" cy="562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.com: Joshua Bloch: Books, Biography, Blog, Audiobooks, Kind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664" y="606570"/>
            <a:ext cx="3750023" cy="562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267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Замер </a:t>
            </a:r>
            <a:r>
              <a:rPr lang="ru-RU" dirty="0" err="1"/>
              <a:t>перфоманса</a:t>
            </a:r>
            <a:r>
              <a:rPr lang="ru-RU" dirty="0"/>
              <a:t> с помощью </a:t>
            </a:r>
            <a:r>
              <a:rPr lang="en-US" dirty="0"/>
              <a:t>JMH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80420" y="1825625"/>
            <a:ext cx="3573379" cy="4351338"/>
          </a:xfrm>
        </p:spPr>
        <p:txBody>
          <a:bodyPr/>
          <a:lstStyle/>
          <a:p>
            <a:r>
              <a:rPr lang="ru-RU" dirty="0"/>
              <a:t>Характеристики железа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5689"/>
            <a:ext cx="6509084" cy="51768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836" y="3233515"/>
            <a:ext cx="4589355" cy="334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Получение перечисления по параметру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78" y="1477419"/>
            <a:ext cx="5636341" cy="39127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72" y="1477419"/>
            <a:ext cx="2733675" cy="24955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721" y="4147050"/>
            <a:ext cx="24669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9878961" cy="44552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Через </a:t>
            </a:r>
            <a:r>
              <a:rPr lang="ru-RU" dirty="0" err="1"/>
              <a:t>стрим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Кэш в виде </a:t>
            </a:r>
            <a:r>
              <a:rPr lang="ru-RU" dirty="0" err="1"/>
              <a:t>мапы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642" y="2172994"/>
            <a:ext cx="10846214" cy="26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производительности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4" y="1368843"/>
            <a:ext cx="8372280" cy="536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выбора решения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6" y="1484803"/>
            <a:ext cx="4117312" cy="4754832"/>
          </a:xfrm>
        </p:spPr>
      </p:pic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/>
              <a:t>Перечисление как </a:t>
            </a:r>
            <a:r>
              <a:rPr lang="en-US" sz="8000" dirty="0"/>
              <a:t>Singleton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14932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596100" y="1094105"/>
            <a:ext cx="5253059" cy="471649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487" y="1366576"/>
            <a:ext cx="5770329" cy="400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Мутабельность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D3544-96CD-498E-AF9F-15C0DA29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10" y="1613359"/>
            <a:ext cx="6430272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 </a:t>
            </a:r>
            <a:r>
              <a:rPr lang="en-US" dirty="0" err="1"/>
              <a:t>enum</a:t>
            </a:r>
            <a:r>
              <a:rPr lang="en-US" dirty="0"/>
              <a:t> </a:t>
            </a:r>
            <a:r>
              <a:rPr lang="ru-RU" dirty="0"/>
              <a:t>как </a:t>
            </a:r>
            <a:r>
              <a:rPr lang="en-US" dirty="0"/>
              <a:t>Spring Bean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542" y="1764217"/>
            <a:ext cx="5429250" cy="25622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832956"/>
            <a:ext cx="5448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/>
              <a:t>Разминка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798" y="6791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Вот так, с помощью нехитрых приспособлений, можно </a:t>
            </a:r>
            <a:r>
              <a:rPr lang="en-US" dirty="0" err="1"/>
              <a:t>enum</a:t>
            </a:r>
            <a:r>
              <a:rPr lang="en-US" dirty="0"/>
              <a:t> </a:t>
            </a:r>
            <a:r>
              <a:rPr lang="ru-RU" dirty="0"/>
              <a:t>превратить в </a:t>
            </a:r>
            <a:r>
              <a:rPr lang="en-US" dirty="0"/>
              <a:t>Singleton </a:t>
            </a:r>
            <a:r>
              <a:rPr lang="ru-RU" dirty="0"/>
              <a:t>и даже в </a:t>
            </a:r>
            <a:br>
              <a:rPr lang="ru-RU" dirty="0"/>
            </a:br>
            <a:r>
              <a:rPr lang="ru-RU" dirty="0" err="1"/>
              <a:t>спринговый</a:t>
            </a:r>
            <a:r>
              <a:rPr lang="ru-RU" dirty="0"/>
              <a:t> компонент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Но зачем?</a:t>
            </a:r>
          </a:p>
        </p:txBody>
      </p:sp>
      <p:pic>
        <p:nvPicPr>
          <p:cNvPr id="2050" name="Picture 2" descr="О неожиданном способе сделать консалтинг интересным - Dots and Bracket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05" y="1937825"/>
            <a:ext cx="6691746" cy="466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там у </a:t>
            </a:r>
            <a:r>
              <a:rPr lang="ru-RU" dirty="0" err="1"/>
              <a:t>котлинистов</a:t>
            </a:r>
            <a:r>
              <a:rPr lang="ru-RU" dirty="0"/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13" y="1925158"/>
            <a:ext cx="2733675" cy="666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3" y="2933210"/>
            <a:ext cx="4467225" cy="32099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482" y="1463076"/>
            <a:ext cx="4267200" cy="17430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13" y="1463076"/>
            <a:ext cx="24860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53451" y="241289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75835" y="5970380"/>
            <a:ext cx="4069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… single-element </a:t>
            </a:r>
            <a:r>
              <a:rPr lang="en-US" dirty="0" err="1"/>
              <a:t>enum</a:t>
            </a:r>
            <a:r>
              <a:rPr lang="en-US" dirty="0"/>
              <a:t> type is often </a:t>
            </a:r>
            <a:br>
              <a:rPr lang="en-US" dirty="0"/>
            </a:br>
            <a:r>
              <a:rPr lang="en-US" dirty="0"/>
              <a:t>the best way to implement a singleton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/>
              <a:t>Внутреннее перечисление как способ организации бизнес-логики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0563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884" y="1690688"/>
            <a:ext cx="9933362" cy="33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Валидация</a:t>
            </a:r>
            <a:r>
              <a:rPr lang="ru-RU" dirty="0"/>
              <a:t> ИНН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5" y="1438220"/>
            <a:ext cx="6771049" cy="40315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766" y="3354244"/>
            <a:ext cx="6532565" cy="342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7285703" y="1946787"/>
            <a:ext cx="321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Sealed interface </a:t>
            </a:r>
            <a:r>
              <a:rPr lang="ru-RU"/>
              <a:t>для бедных</a:t>
            </a:r>
          </a:p>
        </p:txBody>
      </p:sp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Минутка саморекламы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8243"/>
            <a:ext cx="8105775" cy="3028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9899"/>
          <a:stretch/>
        </p:blipFill>
        <p:spPr>
          <a:xfrm>
            <a:off x="838200" y="5403272"/>
            <a:ext cx="3133725" cy="703739"/>
          </a:xfrm>
          <a:prstGeom prst="rect">
            <a:avLst/>
          </a:prstGeom>
        </p:spPr>
      </p:pic>
      <p:pic>
        <p:nvPicPr>
          <p:cNvPr id="3074" name="Picture 2" descr="Spring Boot — Национальная библиотека им. Н. Э. Бауман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86" y="5146541"/>
            <a:ext cx="3360131" cy="176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09917" y="545588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2.5</a:t>
            </a:r>
            <a:endParaRPr lang="ru-RU" sz="6600" dirty="0"/>
          </a:p>
        </p:txBody>
      </p:sp>
      <p:sp>
        <p:nvSpPr>
          <p:cNvPr id="8" name="TextBox 7"/>
          <p:cNvSpPr txBox="1"/>
          <p:nvPr/>
        </p:nvSpPr>
        <p:spPr>
          <a:xfrm>
            <a:off x="3876934" y="540327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6.2</a:t>
            </a:r>
            <a:endParaRPr lang="ru-RU" sz="6600" dirty="0"/>
          </a:p>
        </p:txBody>
      </p:sp>
      <p:sp>
        <p:nvSpPr>
          <p:cNvPr id="9" name="TextBox 8"/>
          <p:cNvSpPr txBox="1"/>
          <p:nvPr/>
        </p:nvSpPr>
        <p:spPr>
          <a:xfrm>
            <a:off x="1430091" y="5755141"/>
            <a:ext cx="2615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</a:t>
            </a:r>
            <a:r>
              <a:rPr lang="en-US" sz="4000" dirty="0">
                <a:solidFill>
                  <a:schemeClr val="accent4">
                    <a:lumMod val="50000"/>
                  </a:schemeClr>
                </a:solidFill>
              </a:rPr>
              <a:t>ATOR</a:t>
            </a:r>
            <a:endParaRPr lang="ru-RU" sz="4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/>
              <a:t>Использование перечислений в юнит-тестах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6560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Проход по различным значениям перечисления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70702"/>
            <a:ext cx="5479895" cy="120035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7" y="1862806"/>
            <a:ext cx="5707540" cy="15355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836570"/>
            <a:ext cx="5429250" cy="2390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26" y="6015789"/>
            <a:ext cx="271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 использовать рандом!</a:t>
            </a:r>
          </a:p>
        </p:txBody>
      </p:sp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Генерация различных видов тестовых моделей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 1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0879" y="365125"/>
            <a:ext cx="3579709" cy="589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/>
              <a:t>Выводы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82458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947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/>
              <a:t>Здоровья!</a:t>
            </a:r>
            <a:br>
              <a:rPr lang="ru-RU" sz="8000" dirty="0"/>
            </a:br>
            <a:r>
              <a:rPr lang="ru-RU" sz="8000" dirty="0"/>
              <a:t>Добра!</a:t>
            </a:r>
            <a:br>
              <a:rPr lang="ru-RU" sz="8000" dirty="0"/>
            </a:br>
            <a:r>
              <a:rPr lang="ru-RU" sz="8000" dirty="0"/>
              <a:t>Любви!</a:t>
            </a:r>
            <a:br>
              <a:rPr lang="ru-RU" sz="8000" dirty="0"/>
            </a:br>
            <a:r>
              <a:rPr lang="ru-RU" sz="8000" dirty="0"/>
              <a:t>И процветания!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/>
              <a:t>Ответы на разминку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2E93E5-FF7B-4BC2-8F92-3E4FA2B6B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Правильный ответ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6ED94DE-D97A-4476-A725-7905DBF48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9523" y="537689"/>
            <a:ext cx="3665550" cy="6035199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155BA528-2632-4E5C-9B46-AB4E6FC3903C}"/>
              </a:ext>
            </a:extLst>
          </p:cNvPr>
          <p:cNvSpPr/>
          <p:nvPr/>
        </p:nvSpPr>
        <p:spPr>
          <a:xfrm>
            <a:off x="4100661" y="6129828"/>
            <a:ext cx="1498862" cy="443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756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 2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21" y="1344584"/>
            <a:ext cx="10884594" cy="49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 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92" y="1690688"/>
            <a:ext cx="9150841" cy="43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2959</TotalTime>
  <Words>356</Words>
  <Application>Microsoft Office PowerPoint</Application>
  <PresentationFormat>Широкоэкранный</PresentationFormat>
  <Paragraphs>84</Paragraphs>
  <Slides>63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</vt:lpstr>
      <vt:lpstr>Разминка 1</vt:lpstr>
      <vt:lpstr>Правильный ответ</vt:lpstr>
      <vt:lpstr>Разминка 2</vt:lpstr>
      <vt:lpstr>Разминка 3</vt:lpstr>
      <vt:lpstr>Перечисления в публичном API</vt:lpstr>
      <vt:lpstr>JPoint 2021</vt:lpstr>
      <vt:lpstr>Презентация PowerPoint</vt:lpstr>
      <vt:lpstr>Отдача перечислений</vt:lpstr>
      <vt:lpstr>Google ReCaptcha API</vt:lpstr>
      <vt:lpstr>Google ReCaptcha API. Коды ошибок</vt:lpstr>
      <vt:lpstr>Презентация PowerPoint</vt:lpstr>
      <vt:lpstr>Добавление незадокументированного значения</vt:lpstr>
      <vt:lpstr>Добавление UNEXPECTED значения</vt:lpstr>
      <vt:lpstr>Презентация PowerPoint</vt:lpstr>
      <vt:lpstr>Перечисления в публичном API. JSON</vt:lpstr>
      <vt:lpstr>JSON</vt:lpstr>
      <vt:lpstr>OpenAPI и библиотека springdoc</vt:lpstr>
      <vt:lpstr>Почему ваш JSON на меня орет?</vt:lpstr>
      <vt:lpstr>Презентация PowerPoint</vt:lpstr>
      <vt:lpstr>Перечисления в API. Protobuf</vt:lpstr>
      <vt:lpstr>Протобаф</vt:lpstr>
      <vt:lpstr>Перечисления в БД</vt:lpstr>
      <vt:lpstr>Перечисления в БД. JPA</vt:lpstr>
      <vt:lpstr>Перечисления в БД. Перфоманс в СУБД</vt:lpstr>
      <vt:lpstr>Разделение слоев</vt:lpstr>
      <vt:lpstr>Разделение слоев</vt:lpstr>
      <vt:lpstr>Получение перечисления по значению</vt:lpstr>
      <vt:lpstr>Получение перечисления по значению</vt:lpstr>
      <vt:lpstr>По названию без расширения </vt:lpstr>
      <vt:lpstr>По названию с расширением</vt:lpstr>
      <vt:lpstr>Apache Commons и Guava</vt:lpstr>
      <vt:lpstr>Реализация Apache Commons</vt:lpstr>
      <vt:lpstr>Реализация Guava</vt:lpstr>
      <vt:lpstr>Реализация valueOf(Class, name)</vt:lpstr>
      <vt:lpstr>Замер перфоманса с помощью JMH</vt:lpstr>
      <vt:lpstr>Получение перечисления по параметру</vt:lpstr>
      <vt:lpstr>Через стрим</vt:lpstr>
      <vt:lpstr>Кэш в виде мапы</vt:lpstr>
      <vt:lpstr>Сравнение производительности</vt:lpstr>
      <vt:lpstr>Алгоритм выбора решения</vt:lpstr>
      <vt:lpstr>Перечисление как Singleton</vt:lpstr>
      <vt:lpstr>Презентация PowerPoint</vt:lpstr>
      <vt:lpstr>Мутабельность</vt:lpstr>
      <vt:lpstr>Singleton enum как Spring Bean</vt:lpstr>
      <vt:lpstr>Вот так, с помощью нехитрых приспособлений, можно enum превратить в Singleton и даже в  спринговый компонент. Но зачем?</vt:lpstr>
      <vt:lpstr>Что там у котлинистов?</vt:lpstr>
      <vt:lpstr>Презентация PowerPoint</vt:lpstr>
      <vt:lpstr>Внутреннее перечисление как способ организации бизнес-логики</vt:lpstr>
      <vt:lpstr>ИНН</vt:lpstr>
      <vt:lpstr>Валидация ИНН</vt:lpstr>
      <vt:lpstr>Минутка саморекламы</vt:lpstr>
      <vt:lpstr>Использование перечислений в юнит-тестах</vt:lpstr>
      <vt:lpstr>Проход по различным значениям перечисления</vt:lpstr>
      <vt:lpstr>Генерация различных видов тестовых моделей</vt:lpstr>
      <vt:lpstr>Выводы</vt:lpstr>
      <vt:lpstr>Выводы</vt:lpstr>
      <vt:lpstr>Здоровья! Добра! Любви! И процветания!</vt:lpstr>
      <vt:lpstr>Ответы на разминку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Бояршинов Артём Владиславович</cp:lastModifiedBy>
  <cp:revision>41</cp:revision>
  <dcterms:created xsi:type="dcterms:W3CDTF">2021-07-21T11:09:59Z</dcterms:created>
  <dcterms:modified xsi:type="dcterms:W3CDTF">2021-07-27T14:06:20Z</dcterms:modified>
</cp:coreProperties>
</file>